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7" r:id="rId2"/>
    <p:sldId id="256" r:id="rId3"/>
    <p:sldId id="258" r:id="rId4"/>
    <p:sldId id="259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64" r:id="rId13"/>
    <p:sldId id="272" r:id="rId14"/>
    <p:sldId id="273" r:id="rId15"/>
    <p:sldId id="274" r:id="rId16"/>
    <p:sldId id="275" r:id="rId17"/>
    <p:sldId id="276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A2456A-EBF8-49D1-BA7B-630143350249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D59FE-2AC4-4175-AD10-A438C1DF4E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5112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4"/>
          <p:cNvGrpSpPr/>
          <p:nvPr/>
        </p:nvGrpSpPr>
        <p:grpSpPr>
          <a:xfrm>
            <a:off x="0" y="2928934"/>
            <a:ext cx="9144000" cy="285752"/>
            <a:chOff x="0" y="2928934"/>
            <a:chExt cx="9144000" cy="285752"/>
          </a:xfrm>
        </p:grpSpPr>
        <p:sp>
          <p:nvSpPr>
            <p:cNvPr id="12" name="Rectangle 11"/>
            <p:cNvSpPr/>
            <p:nvPr userDrawn="1"/>
          </p:nvSpPr>
          <p:spPr>
            <a:xfrm flipH="1">
              <a:off x="0" y="2928934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 flipH="1">
              <a:off x="8334000" y="2963384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 flipH="1">
              <a:off x="0" y="2966642"/>
              <a:ext cx="8286776" cy="214314"/>
            </a:xfrm>
            <a:prstGeom prst="rect">
              <a:avLst/>
            </a:prstGeom>
            <a:solidFill>
              <a:schemeClr val="accent5"/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54136"/>
            <a:ext cx="7772400" cy="1470025"/>
          </a:xfrm>
          <a:noFill/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6200000" scaled="1"/>
                  <a:tileRect/>
                </a:gradFill>
                <a:effectLst>
                  <a:outerShdw blurRad="50800" dist="50800" dir="18900000" algn="tl" rotWithShape="0">
                    <a:schemeClr val="accent5">
                      <a:tint val="20000"/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9007"/>
            <a:ext cx="6400800" cy="1752600"/>
          </a:xfrm>
          <a:noFill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8000"/>
            <a:ext cx="1800000" cy="360000"/>
          </a:xfrm>
        </p:spPr>
        <p:txBody>
          <a:bodyPr vert="horz"/>
          <a:lstStyle>
            <a:lvl1pPr algn="l">
              <a:defRPr/>
            </a:lvl1pPr>
          </a:lstStyle>
          <a:p>
            <a:fld id="{69343C0D-4636-44C3-A8F9-04F247365B5C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64000" y="6498000"/>
            <a:ext cx="2880000" cy="360000"/>
          </a:xfrm>
        </p:spPr>
        <p:txBody>
          <a:bodyPr vert="horz"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4000" y="2928934"/>
            <a:ext cx="810000" cy="285752"/>
          </a:xfrm>
        </p:spPr>
        <p:txBody>
          <a:bodyPr/>
          <a:lstStyle/>
          <a:p>
            <a:fld id="{82542721-95ED-4F23-9502-C09A153E6103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3C0D-4636-44C3-A8F9-04F247365B5C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2721-95ED-4F23-9502-C09A153E6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6286520"/>
            <a:ext cx="9144000" cy="285752"/>
            <a:chOff x="0" y="1428736"/>
            <a:chExt cx="9144000" cy="285752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43802" y="285728"/>
            <a:ext cx="1500198" cy="6000791"/>
          </a:xfrm>
          <a:noFill/>
        </p:spPr>
        <p:txBody>
          <a:bodyPr vert="eaVert"/>
          <a:lstStyle>
            <a:lvl1pPr>
              <a:defRPr>
                <a:gradFill flip="none"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16200000" scaled="1"/>
                  <a:tileRect/>
                </a:gradFill>
                <a:effectLst>
                  <a:outerShdw blurRad="50800" dist="50800" dir="13500000" algn="tl" rotWithShape="0">
                    <a:schemeClr val="tx2"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2994" y="285730"/>
            <a:ext cx="6657964" cy="6000791"/>
          </a:xfrm>
          <a:noFill/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3C0D-4636-44C3-A8F9-04F247365B5C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810000" cy="285752"/>
          </a:xfrm>
        </p:spPr>
        <p:txBody>
          <a:bodyPr/>
          <a:lstStyle/>
          <a:p>
            <a:fld id="{82542721-95ED-4F23-9502-C09A153E6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3C0D-4636-44C3-A8F9-04F247365B5C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2721-95ED-4F23-9502-C09A153E6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2928934"/>
            <a:ext cx="9144000" cy="285752"/>
            <a:chOff x="0" y="2928934"/>
            <a:chExt cx="9144000" cy="285752"/>
          </a:xfrm>
        </p:grpSpPr>
        <p:sp>
          <p:nvSpPr>
            <p:cNvPr id="8" name="Rectangle 7"/>
            <p:cNvSpPr/>
            <p:nvPr userDrawn="1"/>
          </p:nvSpPr>
          <p:spPr>
            <a:xfrm flipH="1">
              <a:off x="0" y="2928934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 flipH="1">
              <a:off x="8334000" y="2963384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 flipH="1">
              <a:off x="0" y="2966642"/>
              <a:ext cx="8286776" cy="214314"/>
            </a:xfrm>
            <a:prstGeom prst="rect">
              <a:avLst/>
            </a:prstGeom>
            <a:solidFill>
              <a:schemeClr val="accent5"/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217345"/>
            <a:ext cx="7772400" cy="1362075"/>
          </a:xfrm>
          <a:noFill/>
        </p:spPr>
        <p:txBody>
          <a:bodyPr anchor="t"/>
          <a:lstStyle>
            <a:lvl1pPr algn="ctr">
              <a:defRPr sz="4000" b="1" cap="all"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6200000" scaled="1"/>
                  <a:tileRect/>
                </a:gradFill>
                <a:effectLst>
                  <a:outerShdw blurRad="50800" dist="50800" dir="18900000" algn="tl" rotWithShape="0">
                    <a:schemeClr val="accent5">
                      <a:tint val="20000"/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426089"/>
            <a:ext cx="6400800" cy="1500187"/>
          </a:xfrm>
          <a:noFill/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8000"/>
            <a:ext cx="1800000" cy="360000"/>
          </a:xfrm>
        </p:spPr>
        <p:txBody>
          <a:bodyPr vert="horz"/>
          <a:lstStyle/>
          <a:p>
            <a:fld id="{69343C0D-4636-44C3-A8F9-04F247365B5C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64000" y="6498000"/>
            <a:ext cx="2880000" cy="360000"/>
          </a:xfrm>
        </p:spPr>
        <p:txBody>
          <a:bodyPr vert="horz"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4000" y="2928934"/>
            <a:ext cx="810000" cy="285752"/>
          </a:xfrm>
        </p:spPr>
        <p:txBody>
          <a:bodyPr/>
          <a:lstStyle/>
          <a:p>
            <a:fld id="{82542721-95ED-4F23-9502-C09A153E6103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2994" y="1717110"/>
            <a:ext cx="4038600" cy="48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3994" y="1717110"/>
            <a:ext cx="4038600" cy="48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3C0D-4636-44C3-A8F9-04F247365B5C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2721-95ED-4F23-9502-C09A153E6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717668"/>
            <a:ext cx="4040188" cy="639762"/>
          </a:xfrm>
          <a:solidFill>
            <a:srgbClr val="FF9900">
              <a:alpha val="10196"/>
            </a:srgb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994" y="2357433"/>
            <a:ext cx="4040188" cy="41960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0819" y="1717668"/>
            <a:ext cx="4041775" cy="639762"/>
          </a:xfrm>
          <a:solidFill>
            <a:srgbClr val="FF9900">
              <a:alpha val="10196"/>
            </a:srgb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0820" y="2357430"/>
            <a:ext cx="4041775" cy="4197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3C0D-4636-44C3-A8F9-04F247365B5C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2721-95ED-4F23-9502-C09A153E6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/>
          <p:nvPr/>
        </p:nvGrpSpPr>
        <p:grpSpPr>
          <a:xfrm>
            <a:off x="0" y="1428736"/>
            <a:ext cx="9144000" cy="285752"/>
            <a:chOff x="0" y="1428736"/>
            <a:chExt cx="9144000" cy="28575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3C0D-4636-44C3-A8F9-04F247365B5C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2721-95ED-4F23-9502-C09A153E6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6286520"/>
            <a:ext cx="9144000" cy="285752"/>
            <a:chOff x="0" y="1428736"/>
            <a:chExt cx="9144000" cy="285752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3C0D-4636-44C3-A8F9-04F247365B5C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810000" cy="285752"/>
          </a:xfrm>
        </p:spPr>
        <p:txBody>
          <a:bodyPr/>
          <a:lstStyle/>
          <a:p>
            <a:fld id="{82542721-95ED-4F23-9502-C09A153E6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6" y="285728"/>
            <a:ext cx="3286146" cy="1143008"/>
          </a:xfrm>
        </p:spPr>
        <p:txBody>
          <a:bodyPr anchor="t"/>
          <a:lstStyle>
            <a:lvl1pPr algn="l">
              <a:defRPr sz="2000" b="1">
                <a:effectLst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717341"/>
            <a:ext cx="8215338" cy="48386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4810" y="285728"/>
            <a:ext cx="4857752" cy="1144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3C0D-4636-44C3-A8F9-04F247365B5C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2721-95ED-4F23-9502-C09A153E6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3" y="1718046"/>
            <a:ext cx="734214" cy="4834842"/>
          </a:xfrm>
          <a:noFill/>
        </p:spPr>
        <p:txBody>
          <a:bodyPr vert="eaVert" anchor="ctr"/>
          <a:lstStyle>
            <a:lvl1pPr algn="ctr">
              <a:defRPr sz="2000" b="1">
                <a:gradFill flip="none"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5372" y="1790268"/>
            <a:ext cx="8091100" cy="4710569"/>
          </a:xfrm>
          <a:effectLst>
            <a:glow rad="101600">
              <a:schemeClr val="accent1">
                <a:alpha val="6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2994" y="285728"/>
            <a:ext cx="8229600" cy="1144800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3C0D-4636-44C3-A8F9-04F247365B5C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2721-95ED-4F23-9502-C09A153E6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2"/>
          <p:cNvGrpSpPr/>
          <p:nvPr/>
        </p:nvGrpSpPr>
        <p:grpSpPr>
          <a:xfrm>
            <a:off x="0" y="1428736"/>
            <a:ext cx="9144000" cy="285752"/>
            <a:chOff x="0" y="1428736"/>
            <a:chExt cx="9144000" cy="28575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5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716711"/>
            <a:ext cx="8229600" cy="4838735"/>
          </a:xfrm>
          <a:prstGeom prst="rect">
            <a:avLst/>
          </a:prstGeom>
          <a:noFill/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1800000" cy="285728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43C0D-4636-44C3-A8F9-04F247365B5C}" type="datetimeFigureOut">
              <a:rPr lang="pt-BR" smtClean="0"/>
              <a:t>19/04/2012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64000" y="6572272"/>
            <a:ext cx="2880000" cy="285728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1428736"/>
            <a:ext cx="8100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50000"/>
                  </a:schemeClr>
                </a:solidFill>
              </a:defRPr>
            </a:lvl1pPr>
          </a:lstStyle>
          <a:p>
            <a:fld id="{82542721-95ED-4F23-9502-C09A153E6103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2994" y="283053"/>
            <a:ext cx="8229600" cy="1143000"/>
          </a:xfrm>
          <a:prstGeom prst="rect">
            <a:avLst/>
          </a:prstGeom>
          <a:noFill/>
        </p:spPr>
        <p:txBody>
          <a:bodyPr vert="horz" rtlCol="0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1"/>
            <a:tileRect/>
          </a:gradFill>
          <a:effectLst>
            <a:outerShdw blurRad="50800" dist="50800" dir="18900000" algn="tl" rotWithShape="0">
              <a:schemeClr val="tx2">
                <a:alpha val="43000"/>
              </a:scheme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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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"/>
        <a:buChar char="Ø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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957532"/>
          </a:xfrm>
        </p:spPr>
        <p:txBody>
          <a:bodyPr>
            <a:normAutofit fontScale="90000"/>
          </a:bodyPr>
          <a:lstStyle/>
          <a:p>
            <a:pPr lvl="0"/>
            <a:r>
              <a:rPr lang="pt-BR" dirty="0"/>
              <a:t/>
            </a:r>
            <a:br>
              <a:rPr lang="pt-BR" dirty="0"/>
            </a:br>
            <a:r>
              <a:rPr lang="pt-BR" b="1" dirty="0"/>
              <a:t> 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sz="4400" dirty="0" smtClean="0"/>
              <a:t>Teoria da História I</a:t>
            </a:r>
            <a:r>
              <a:rPr lang="pt-BR" sz="4400" dirty="0"/>
              <a:t> </a:t>
            </a:r>
            <a:br>
              <a:rPr lang="pt-BR" sz="4400" dirty="0"/>
            </a:b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28860" y="3786190"/>
            <a:ext cx="6395100" cy="2143140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/>
              <a:t>Karina Anhezini</a:t>
            </a:r>
          </a:p>
          <a:p>
            <a:pPr algn="ctr"/>
            <a:r>
              <a:rPr lang="pt-BR" sz="3600" dirty="0" smtClean="0"/>
              <a:t>kanhezini@gmail.com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69675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/>
              <a:t>Herder</a:t>
            </a:r>
            <a:r>
              <a:rPr lang="pt-BR" dirty="0"/>
              <a:t> se afastou de dois elementos constituintes do Iluminismo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1</a:t>
            </a:r>
            <a:r>
              <a:rPr lang="pt-BR" dirty="0"/>
              <a:t>) Explicar o passado a partir de leis exclusivas da razão esclarecedora;</a:t>
            </a:r>
          </a:p>
          <a:p>
            <a:pPr algn="just"/>
            <a:r>
              <a:rPr lang="pt-BR" dirty="0"/>
              <a:t>2) Conceito de perfeição iluminista que preside a crença de uma continuidade qualitativa da </a:t>
            </a:r>
            <a:r>
              <a:rPr lang="pt-BR" dirty="0" smtClean="0"/>
              <a:t>ideia </a:t>
            </a:r>
            <a:r>
              <a:rPr lang="pt-BR" dirty="0"/>
              <a:t>de progresso humano.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253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No lugar de leis exclusivas da </a:t>
            </a:r>
            <a:r>
              <a:rPr lang="pt-BR" dirty="0" smtClean="0"/>
              <a:t>razão...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err="1" smtClean="0"/>
              <a:t>Herder</a:t>
            </a:r>
            <a:r>
              <a:rPr lang="pt-BR" dirty="0" smtClean="0"/>
              <a:t> </a:t>
            </a:r>
            <a:r>
              <a:rPr lang="pt-BR" dirty="0"/>
              <a:t>cultivou as artes por intermédio dos sentimentos intuitivos para alcançar a compreensão da </a:t>
            </a:r>
            <a:r>
              <a:rPr lang="pt-BR" u="sng" dirty="0"/>
              <a:t>individualidade histórica</a:t>
            </a:r>
            <a:r>
              <a:rPr lang="pt-BR" dirty="0"/>
              <a:t>.</a:t>
            </a:r>
          </a:p>
          <a:p>
            <a:pPr algn="just"/>
            <a:r>
              <a:rPr lang="pt-BR" dirty="0"/>
              <a:t>Ao invés da perfeição que leva ao progresso – aparece em </a:t>
            </a:r>
            <a:r>
              <a:rPr lang="pt-BR" dirty="0" err="1"/>
              <a:t>Herder</a:t>
            </a:r>
            <a:r>
              <a:rPr lang="pt-BR" dirty="0"/>
              <a:t> a concepção de crescer e de um “vir a ser” orgânicos. Essa perspectiva representa uma infinidade de destinos em processos de realização histórica de indivíduos sobre os quais, em última instância, parece ainda atuar a mão de Deus. </a:t>
            </a:r>
            <a:r>
              <a:rPr lang="pt-BR" dirty="0" smtClean="0"/>
              <a:t>Ideia </a:t>
            </a:r>
            <a:r>
              <a:rPr lang="pt-BR" dirty="0"/>
              <a:t>de Providência.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389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</a:t>
            </a:r>
            <a:r>
              <a:rPr lang="pt-BR" dirty="0" smtClean="0"/>
              <a:t>esenvolvimento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Essa concepção de “desenvolvimento” como a caracterização de um ponto inicial interno que prevê um ser de incomparáveis individualidades é o que levará a Escola Histórica alemã a se preocupar com a força de indivíduos particulares. </a:t>
            </a:r>
            <a:r>
              <a:rPr lang="pt-BR" u="sng" dirty="0"/>
              <a:t>No lugar de </a:t>
            </a:r>
            <a:r>
              <a:rPr lang="pt-BR" dirty="0"/>
              <a:t>leis naturais universais regidas por um </a:t>
            </a:r>
            <a:r>
              <a:rPr lang="pt-BR" dirty="0" smtClean="0"/>
              <a:t>fio </a:t>
            </a:r>
            <a:r>
              <a:rPr lang="pt-BR" dirty="0"/>
              <a:t>condutor </a:t>
            </a:r>
            <a:r>
              <a:rPr lang="pt-BR" i="1" dirty="0"/>
              <a:t>a priori, </a:t>
            </a:r>
            <a:r>
              <a:rPr lang="pt-BR" dirty="0" err="1"/>
              <a:t>Herder</a:t>
            </a:r>
            <a:r>
              <a:rPr lang="pt-BR" dirty="0"/>
              <a:t> propõe o estudo das singularidades, do particular, realidades historicamente localizadas – este movimento terá o nome de HISTORISMO.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477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 pensamento de </a:t>
            </a:r>
            <a:r>
              <a:rPr lang="pt-BR" dirty="0" err="1"/>
              <a:t>Herder</a:t>
            </a:r>
            <a:r>
              <a:rPr lang="pt-BR" dirty="0"/>
              <a:t> também influenciou o romantismo alemão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A sua ênfase acerca das subjetividades dos indivíduos, sobre as especificidades culturais, bem como a perspectiva de “povo” ou mais especificamente de “espírito do povo” como as individualidades históricas, as quais permitiriam formar em primeiro plano uma identidade social, denunciam a grande influência de seu pensamento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263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/>
              <a:t>O Romantismo – contrapõe-se ao culto exacerbado da razão</a:t>
            </a:r>
            <a:br>
              <a:rPr lang="pt-BR" sz="2800" dirty="0" smtClean="0"/>
            </a:br>
            <a:r>
              <a:rPr lang="pt-BR" sz="2800" dirty="0" smtClean="0"/>
              <a:t>“desencantamento do mundo”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/>
              <a:t>O Romantismo passou a ser </a:t>
            </a:r>
            <a:r>
              <a:rPr lang="pt-BR" dirty="0" smtClean="0"/>
              <a:t>a expressão </a:t>
            </a:r>
            <a:r>
              <a:rPr lang="pt-BR" dirty="0"/>
              <a:t>e o indicador de seus sofrimentos em relação à alienação social e aos elementos imperativos da sociedade, da economia e da política modernas. (processos de constituição dos Estados </a:t>
            </a:r>
            <a:r>
              <a:rPr lang="pt-BR" dirty="0" smtClean="0"/>
              <a:t>Modernos</a:t>
            </a:r>
            <a:r>
              <a:rPr lang="pt-BR" dirty="0"/>
              <a:t>, Revolução </a:t>
            </a:r>
            <a:r>
              <a:rPr lang="pt-BR" dirty="0" smtClean="0"/>
              <a:t>Industrial).</a:t>
            </a:r>
            <a:endParaRPr lang="pt-BR" dirty="0"/>
          </a:p>
          <a:p>
            <a:pPr algn="just"/>
            <a:r>
              <a:rPr lang="pt-BR" dirty="0"/>
              <a:t>Tentativa de criar uma identidade com o passado, um lastro de sentido do presente buscado no passado – povo e espírito do povo são categorias fundamentais – tradições populares,  canções, anedotas, literaturas infantis abastecem a identidade política – ex.: Irmãos </a:t>
            </a:r>
            <a:r>
              <a:rPr lang="pt-BR" dirty="0" smtClean="0"/>
              <a:t>Grimm (Cinderela, Branca de Neve, Rapunzel, Chapeuzinho Vermelho, João e Maria, A Bela Adormecida, dentre outros).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697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Tradição e Inovação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 constituição da  História como disciplina possui dois projetos orientados em direções opostas: um prospectivo, direcionado para o futuro; e outro retrospectivo, dirigido para o passado.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355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Temporalidade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As características da História como disciplina moderna constituem-se exatamente no ponto de intersecção desses dois projetos como se a história fosse o elo de ligação entre dois sentidos opostos: o passado e o futuro. </a:t>
            </a:r>
            <a:r>
              <a:rPr lang="pt-BR" u="sng" dirty="0"/>
              <a:t>O presente </a:t>
            </a:r>
            <a:r>
              <a:rPr lang="pt-BR" dirty="0"/>
              <a:t>é representado como o espaço de experiências e do tempo comprimido. </a:t>
            </a:r>
            <a:endParaRPr lang="pt-BR" dirty="0" smtClean="0"/>
          </a:p>
          <a:p>
            <a:pPr algn="just"/>
            <a:r>
              <a:rPr lang="pt-BR" dirty="0" err="1" smtClean="0"/>
              <a:t>Herder</a:t>
            </a:r>
            <a:r>
              <a:rPr lang="pt-BR" dirty="0" smtClean="0"/>
              <a:t> </a:t>
            </a:r>
            <a:r>
              <a:rPr lang="pt-BR" dirty="0"/>
              <a:t>percebeu essas diferentes forças na medida em que o seu ponto de partida foi a observação das diferenças do e no tempo presente – relação entre tradição e inovação.</a:t>
            </a:r>
          </a:p>
        </p:txBody>
      </p:sp>
    </p:spTree>
    <p:extLst>
      <p:ext uri="{BB962C8B-B14F-4D97-AF65-F5344CB8AC3E}">
        <p14:creationId xmlns:p14="http://schemas.microsoft.com/office/powerpoint/2010/main" val="394435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“A </a:t>
            </a:r>
            <a:r>
              <a:rPr lang="pt-BR" dirty="0"/>
              <a:t>lei fundamental da História”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err="1"/>
              <a:t>Herder</a:t>
            </a:r>
            <a:r>
              <a:rPr lang="pt-BR" dirty="0"/>
              <a:t> viajou e observou a diversidade humana – concluiu:  a tarefa de compreender depende não da extração de um conjunto abstrato de princípios, e muito menos da aplicação de um modelo teórico, mas sim de um encontro com o singular, o específico, o individual.</a:t>
            </a:r>
          </a:p>
          <a:p>
            <a:pPr algn="just"/>
            <a:r>
              <a:rPr lang="pt-BR" dirty="0"/>
              <a:t>“A lei fundamental da História” </a:t>
            </a:r>
            <a:r>
              <a:rPr lang="pt-BR" dirty="0" smtClean="0"/>
              <a:t>(GARDINER, p</a:t>
            </a:r>
            <a:r>
              <a:rPr lang="pt-BR" dirty="0"/>
              <a:t>. 43) – lemos nesta lei </a:t>
            </a:r>
            <a:r>
              <a:rPr lang="pt-BR" b="1" dirty="0"/>
              <a:t>a variedade. </a:t>
            </a:r>
            <a:r>
              <a:rPr lang="pt-BR" dirty="0"/>
              <a:t>Cada circunstância determina uma história, portanto a história é </a:t>
            </a:r>
            <a:r>
              <a:rPr lang="pt-BR" u="sng" dirty="0"/>
              <a:t>relativa</a:t>
            </a:r>
            <a:r>
              <a:rPr lang="pt-BR" dirty="0"/>
              <a:t>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22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Elementos que merecem destaque: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 err="1" smtClean="0"/>
              <a:t>Herder</a:t>
            </a:r>
            <a:r>
              <a:rPr lang="pt-BR" dirty="0" smtClean="0"/>
              <a:t> </a:t>
            </a:r>
            <a:r>
              <a:rPr lang="pt-BR" dirty="0"/>
              <a:t>- convicto de que a característica histórica mais marcante é a </a:t>
            </a:r>
            <a:r>
              <a:rPr lang="pt-BR" b="1" dirty="0"/>
              <a:t>variedade e a individualidade </a:t>
            </a:r>
            <a:r>
              <a:rPr lang="pt-BR" dirty="0"/>
              <a:t>das culturas e das nações, colocadas sob o prisma do “espírito do povo”.</a:t>
            </a:r>
          </a:p>
          <a:p>
            <a:pPr algn="just"/>
            <a:r>
              <a:rPr lang="pt-BR" dirty="0"/>
              <a:t>A história se constituiria por duas forças: as forças externas resultantes do ambiente humano e as forças internas as quais só poderiam ser descritas como o espírito dos vários povos em que a espécie humana homogênea se decompôs.</a:t>
            </a:r>
          </a:p>
          <a:p>
            <a:pPr algn="just"/>
            <a:r>
              <a:rPr lang="pt-BR" dirty="0"/>
              <a:t>Para compreendermos a história de uma nação seria necessário entendermos a sua situação geográfica e o seu clima. No entanto, isto seria insuficiente. Seria necessário reconhecer o espírito que se faz presente e se revela naquilo que os seus membros fazem.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376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Tensão entre o Universal e o Particular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 smtClean="0"/>
              <a:t>1) preocupação </a:t>
            </a:r>
            <a:r>
              <a:rPr lang="pt-BR" dirty="0"/>
              <a:t>de restituir a particularidade de cada sociedade que só o percurso histórico pode conseguir </a:t>
            </a:r>
            <a:r>
              <a:rPr lang="pt-BR" dirty="0" smtClean="0"/>
              <a:t>apreender;</a:t>
            </a:r>
          </a:p>
          <a:p>
            <a:pPr algn="just"/>
            <a:r>
              <a:rPr lang="pt-BR" dirty="0" smtClean="0"/>
              <a:t>2) uma </a:t>
            </a:r>
            <a:r>
              <a:rPr lang="pt-BR" dirty="0"/>
              <a:t>vontade de unificação da pluralidade nos quadros da Providência.</a:t>
            </a:r>
          </a:p>
          <a:p>
            <a:pPr algn="just"/>
            <a:r>
              <a:rPr lang="pt-BR" dirty="0"/>
              <a:t>A distinção entre os homens seria verificada a partir da diferença entre </a:t>
            </a:r>
            <a:r>
              <a:rPr lang="pt-BR" b="1" dirty="0"/>
              <a:t>civilizado e bárbaro.</a:t>
            </a:r>
          </a:p>
          <a:p>
            <a:pPr algn="just"/>
            <a:r>
              <a:rPr lang="pt-BR" dirty="0" err="1"/>
              <a:t>Herder</a:t>
            </a:r>
            <a:r>
              <a:rPr lang="pt-BR" dirty="0"/>
              <a:t> se afasta da </a:t>
            </a:r>
            <a:r>
              <a:rPr lang="pt-BR" dirty="0" smtClean="0"/>
              <a:t>ideia </a:t>
            </a:r>
            <a:r>
              <a:rPr lang="pt-BR" dirty="0"/>
              <a:t>de que seria possível interpretar o comportamento dos homens como se tal comportamento possuísse um padrão ao longo dos períodos históricos. Ou seja, contrário ao que Kant afirmava, </a:t>
            </a:r>
            <a:r>
              <a:rPr lang="pt-BR" dirty="0" err="1"/>
              <a:t>Herder</a:t>
            </a:r>
            <a:r>
              <a:rPr lang="pt-BR" dirty="0"/>
              <a:t> acreditava que não se deveria tentar reduzir a variedade e a capacidade de adaptações humanas a uma única forma que triunfaria no futuro. Nessa mesma perspectiva, torna-se difícil comparar povos e culturas, pois cada nação teria seu próprio centro e encontro com a felicidade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887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Historicismo (s): a história como disciplina autônoma - </a:t>
            </a:r>
            <a:r>
              <a:rPr lang="pt-BR" b="1" dirty="0" err="1"/>
              <a:t>Herder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/>
              <a:t>DIEHL, </a:t>
            </a:r>
            <a:r>
              <a:rPr lang="pt-BR" dirty="0" err="1"/>
              <a:t>Astor</a:t>
            </a:r>
            <a:r>
              <a:rPr lang="pt-BR" dirty="0"/>
              <a:t> </a:t>
            </a:r>
            <a:r>
              <a:rPr lang="pt-BR" dirty="0" err="1"/>
              <a:t>Antonio</a:t>
            </a:r>
            <a:r>
              <a:rPr lang="pt-BR" dirty="0"/>
              <a:t>. </a:t>
            </a:r>
            <a:r>
              <a:rPr lang="pt-BR" dirty="0" err="1"/>
              <a:t>Herder</a:t>
            </a:r>
            <a:r>
              <a:rPr lang="pt-BR" dirty="0"/>
              <a:t>. In: LOPES, Marcos </a:t>
            </a:r>
            <a:r>
              <a:rPr lang="pt-BR" dirty="0" err="1"/>
              <a:t>Antonio</a:t>
            </a:r>
            <a:r>
              <a:rPr lang="pt-BR" dirty="0"/>
              <a:t> (org.). </a:t>
            </a:r>
            <a:r>
              <a:rPr lang="pt-BR" i="1" dirty="0"/>
              <a:t>Ideias de história</a:t>
            </a:r>
            <a:r>
              <a:rPr lang="pt-BR" dirty="0"/>
              <a:t>: tradição e inovação de Maquiavel a </a:t>
            </a:r>
            <a:r>
              <a:rPr lang="pt-BR" dirty="0" err="1"/>
              <a:t>Herder</a:t>
            </a:r>
            <a:r>
              <a:rPr lang="pt-BR" dirty="0"/>
              <a:t>. Londrina: </a:t>
            </a:r>
            <a:r>
              <a:rPr lang="pt-BR" dirty="0" err="1"/>
              <a:t>Eduel</a:t>
            </a:r>
            <a:r>
              <a:rPr lang="pt-BR" dirty="0"/>
              <a:t>, 2007, p. 303-324.</a:t>
            </a:r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186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Imparcialidade e Transitoriedade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Insiste na possibilidade de ser imparcial na compreensão dos fenômenos da cultura;</a:t>
            </a:r>
          </a:p>
          <a:p>
            <a:pPr algn="just"/>
            <a:r>
              <a:rPr lang="pt-BR" dirty="0" smtClean="0"/>
              <a:t>mas, existiriam limites a considerar para a conquista dos objetivos dos homens e das nações;</a:t>
            </a:r>
          </a:p>
          <a:p>
            <a:pPr algn="just"/>
            <a:r>
              <a:rPr lang="pt-BR" dirty="0" smtClean="0"/>
              <a:t>“esses limites estariam vinculados às especificidades históricas das culturas e ao fato de que, na história, tudo seria </a:t>
            </a:r>
            <a:r>
              <a:rPr lang="pt-BR" b="1" dirty="0" smtClean="0"/>
              <a:t>transitório</a:t>
            </a:r>
            <a:r>
              <a:rPr lang="pt-BR" dirty="0" smtClean="0"/>
              <a:t>. Essa transitoriedade representaria não a insegurança, mas antes de tudo um princípio de </a:t>
            </a:r>
            <a:r>
              <a:rPr lang="pt-BR" b="1" dirty="0" smtClean="0"/>
              <a:t>esperança </a:t>
            </a:r>
            <a:r>
              <a:rPr lang="pt-BR" dirty="0" smtClean="0"/>
              <a:t>(p. 321).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15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autor e a obra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err="1" smtClean="0"/>
              <a:t>Astor</a:t>
            </a:r>
            <a:r>
              <a:rPr lang="pt-BR" dirty="0" smtClean="0"/>
              <a:t> Antônio Diehl – professor da Universidade Passo Fundo – Rio Grande do Sul</a:t>
            </a:r>
          </a:p>
          <a:p>
            <a:pPr algn="just"/>
            <a:r>
              <a:rPr lang="pt-BR" dirty="0" smtClean="0"/>
              <a:t>Professor de Teoria da História e pesquisador da Historiografia Brasileira</a:t>
            </a:r>
          </a:p>
          <a:p>
            <a:pPr algn="just"/>
            <a:r>
              <a:rPr lang="pt-BR" dirty="0" smtClean="0"/>
              <a:t>LOPES, Marcos </a:t>
            </a:r>
            <a:r>
              <a:rPr lang="pt-BR" dirty="0" err="1" smtClean="0"/>
              <a:t>Antonio</a:t>
            </a:r>
            <a:r>
              <a:rPr lang="pt-BR" dirty="0" smtClean="0"/>
              <a:t> (org.). </a:t>
            </a:r>
            <a:r>
              <a:rPr lang="pt-BR" i="1" dirty="0" smtClean="0"/>
              <a:t>Ideias de história</a:t>
            </a:r>
            <a:r>
              <a:rPr lang="pt-BR" dirty="0" smtClean="0"/>
              <a:t>: tradição e inovação de Maquiavel a </a:t>
            </a:r>
            <a:r>
              <a:rPr lang="pt-BR" dirty="0" err="1" smtClean="0"/>
              <a:t>Herder</a:t>
            </a:r>
            <a:r>
              <a:rPr lang="pt-BR" dirty="0" smtClean="0"/>
              <a:t>. Londrina: </a:t>
            </a:r>
            <a:r>
              <a:rPr lang="pt-BR" dirty="0" err="1" smtClean="0"/>
              <a:t>Eduel</a:t>
            </a:r>
            <a:r>
              <a:rPr lang="pt-BR" dirty="0" smtClean="0"/>
              <a:t>, 2007.</a:t>
            </a:r>
          </a:p>
          <a:p>
            <a:pPr algn="just"/>
            <a:r>
              <a:rPr lang="pt-BR" dirty="0" smtClean="0"/>
              <a:t>Reúne trabalhos a respeito de autores que produziram história nos séculos XVI, XVII e XVIII.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272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Bibliografia de apoio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800" dirty="0"/>
              <a:t>MARTINS, Estevão de Rezende. Historicismo: o útil e o desagradável. In: ARAUJO, </a:t>
            </a:r>
            <a:r>
              <a:rPr lang="pt-BR" sz="2800" dirty="0" err="1"/>
              <a:t>Valdei</a:t>
            </a:r>
            <a:r>
              <a:rPr lang="pt-BR" sz="2800" dirty="0"/>
              <a:t> Lopes de, MOLLO, Helena Miranda, VARELLA, Flávia Florentino, MATA, Sérgio Ricardo da (</a:t>
            </a:r>
            <a:r>
              <a:rPr lang="pt-BR" sz="2800" dirty="0" err="1"/>
              <a:t>orgs</a:t>
            </a:r>
            <a:r>
              <a:rPr lang="pt-BR" sz="2800" dirty="0"/>
              <a:t>.). </a:t>
            </a:r>
            <a:r>
              <a:rPr lang="pt-BR" sz="2800" i="1" dirty="0"/>
              <a:t>A dinâmica do historicismo</a:t>
            </a:r>
            <a:r>
              <a:rPr lang="pt-BR" sz="2800" dirty="0"/>
              <a:t>: revisitando a historiografia moderna. Belo Horizonte, MG: </a:t>
            </a:r>
            <a:r>
              <a:rPr lang="pt-BR" sz="2800" dirty="0" err="1"/>
              <a:t>Agvmentvm</a:t>
            </a:r>
            <a:r>
              <a:rPr lang="pt-BR" sz="2800" dirty="0"/>
              <a:t>, 2008, p. 15-48</a:t>
            </a:r>
            <a:r>
              <a:rPr lang="pt-BR" sz="2800" dirty="0" smtClean="0"/>
              <a:t>.</a:t>
            </a:r>
          </a:p>
          <a:p>
            <a:pPr marL="0" indent="0" algn="just">
              <a:buNone/>
            </a:pPr>
            <a:endParaRPr lang="pt-BR" sz="2800" dirty="0"/>
          </a:p>
          <a:p>
            <a:r>
              <a:rPr lang="pt-BR" sz="2800" dirty="0"/>
              <a:t>BARROS, José D’ Assunção. </a:t>
            </a:r>
            <a:r>
              <a:rPr lang="pt-BR" sz="2800" i="1" dirty="0"/>
              <a:t>Teoria da História</a:t>
            </a:r>
            <a:r>
              <a:rPr lang="pt-BR" sz="2800" dirty="0"/>
              <a:t>. Petrópolis, RJ: Vozes, 2011. (</a:t>
            </a:r>
            <a:r>
              <a:rPr lang="pt-BR" sz="2800" dirty="0" smtClean="0"/>
              <a:t>volume 2)</a:t>
            </a:r>
            <a:endParaRPr lang="pt-BR" sz="2800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85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Problematização do tema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/>
              <a:t>Afastamento das concepções alemãs por muito tempo – questões históricas/predomínio da influência francesa no Brasil;</a:t>
            </a:r>
          </a:p>
          <a:p>
            <a:pPr algn="just"/>
            <a:r>
              <a:rPr lang="pt-BR" sz="2800" dirty="0" smtClean="0"/>
              <a:t>Herança do pensamento histórico ocidental da crença iluminista nas potencialidades da razão;</a:t>
            </a:r>
          </a:p>
          <a:p>
            <a:pPr algn="just"/>
            <a:r>
              <a:rPr lang="pt-BR" sz="2800" dirty="0" smtClean="0"/>
              <a:t>As obras de Vico e </a:t>
            </a:r>
            <a:r>
              <a:rPr lang="pt-BR" sz="2800" dirty="0" err="1" smtClean="0"/>
              <a:t>Herder</a:t>
            </a:r>
            <a:r>
              <a:rPr lang="pt-BR" sz="2800" dirty="0" smtClean="0"/>
              <a:t> divergem da concepção racionalista quanto às formas de como os homens, as sociedades e a natureza deveriam ser estudados;</a:t>
            </a:r>
          </a:p>
          <a:p>
            <a:pPr algn="just"/>
            <a:r>
              <a:rPr lang="pt-BR" sz="2800" dirty="0" smtClean="0"/>
              <a:t>Destaques para a especificidade da disciplina HISTÓRIA.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923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 do 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“apresentar o pensamento histórico de Johann </a:t>
            </a:r>
            <a:r>
              <a:rPr lang="pt-BR" dirty="0" err="1" smtClean="0"/>
              <a:t>Gottfried</a:t>
            </a:r>
            <a:r>
              <a:rPr lang="pt-BR" dirty="0" smtClean="0"/>
              <a:t> </a:t>
            </a:r>
            <a:r>
              <a:rPr lang="pt-BR" dirty="0" err="1" smtClean="0"/>
              <a:t>Herder</a:t>
            </a:r>
            <a:r>
              <a:rPr lang="pt-BR" dirty="0" smtClean="0"/>
              <a:t> (1744-1803), mostrando nele a possibilidade bem característica de que </a:t>
            </a:r>
            <a:r>
              <a:rPr lang="pt-BR" b="1" dirty="0" smtClean="0"/>
              <a:t>a história é constituída pela variedade e individualidade</a:t>
            </a:r>
            <a:r>
              <a:rPr lang="pt-BR" dirty="0" smtClean="0"/>
              <a:t>, especialmente aquelas </a:t>
            </a:r>
            <a:r>
              <a:rPr lang="pt-BR" b="1" dirty="0" smtClean="0"/>
              <a:t>especificidades </a:t>
            </a:r>
            <a:r>
              <a:rPr lang="pt-BR" dirty="0" smtClean="0"/>
              <a:t>alusivas ao desenvolvimento das </a:t>
            </a:r>
            <a:r>
              <a:rPr lang="pt-BR" b="1" dirty="0" smtClean="0"/>
              <a:t>nações</a:t>
            </a:r>
            <a:r>
              <a:rPr lang="pt-BR" dirty="0" smtClean="0"/>
              <a:t>, das </a:t>
            </a:r>
            <a:r>
              <a:rPr lang="pt-BR" b="1" dirty="0" smtClean="0"/>
              <a:t>culturas</a:t>
            </a:r>
            <a:r>
              <a:rPr lang="pt-BR" dirty="0" smtClean="0"/>
              <a:t>, e dos modos de constituir e ser das culturas” (p. 307).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80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Três orientações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1) Atitude crítica à razão instrumental ou </a:t>
            </a:r>
            <a:r>
              <a:rPr lang="pt-BR" dirty="0" err="1" smtClean="0"/>
              <a:t>nomológica</a:t>
            </a:r>
            <a:r>
              <a:rPr lang="pt-BR" dirty="0" smtClean="0"/>
              <a:t> – séculos XVIII e XIX – quanto ao desenvolvimento das sociedades;</a:t>
            </a:r>
          </a:p>
          <a:p>
            <a:pPr algn="just"/>
            <a:r>
              <a:rPr lang="pt-BR" dirty="0" smtClean="0"/>
              <a:t>2) esquecimento da obra de </a:t>
            </a:r>
            <a:r>
              <a:rPr lang="pt-BR" dirty="0" err="1" smtClean="0"/>
              <a:t>Herder</a:t>
            </a:r>
            <a:r>
              <a:rPr lang="pt-BR" dirty="0" smtClean="0"/>
              <a:t> – pela proximidade com o Romantismo;</a:t>
            </a:r>
          </a:p>
          <a:p>
            <a:pPr algn="just"/>
            <a:r>
              <a:rPr lang="pt-BR" dirty="0" smtClean="0"/>
              <a:t>3) individualidade histórica – necessidade de novas formas para a observação dos fenômenos culturais – o particular e o específico.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183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Importância da obra de HERDER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 smtClean="0"/>
              <a:t>“</a:t>
            </a:r>
            <a:r>
              <a:rPr lang="pt-BR" sz="2400" dirty="0"/>
              <a:t>S</a:t>
            </a:r>
            <a:r>
              <a:rPr lang="pt-BR" sz="2400" dirty="0" smtClean="0"/>
              <a:t>uas obras estabelecem o início das concepções de pensamento sobre a compreensão histórica da humanidade, numa espécie de descontinuidade, em relação à autoconsciência iluminista” (p. 309).</a:t>
            </a:r>
          </a:p>
          <a:p>
            <a:pPr algn="just"/>
            <a:r>
              <a:rPr lang="pt-BR" sz="2400" dirty="0" smtClean="0"/>
              <a:t>Fim do pensamento </a:t>
            </a:r>
            <a:r>
              <a:rPr lang="pt-BR" sz="2400" dirty="0" err="1" smtClean="0"/>
              <a:t>jusnaturalista</a:t>
            </a:r>
            <a:r>
              <a:rPr lang="pt-BR" sz="2400" dirty="0" smtClean="0"/>
              <a:t> – (Direto Natural – Universal, Imutável, Conhecido por meio da razão);</a:t>
            </a:r>
          </a:p>
          <a:p>
            <a:pPr algn="just"/>
            <a:r>
              <a:rPr lang="pt-BR" sz="2400" dirty="0" smtClean="0"/>
              <a:t>Viagens de navio – Nantes (1769) – multiplicidade dos desenvolvimentos das culturas histórico-regionais. </a:t>
            </a:r>
          </a:p>
          <a:p>
            <a:pPr algn="just"/>
            <a:r>
              <a:rPr lang="pt-BR" sz="2400" dirty="0" smtClean="0"/>
              <a:t>Cria-se a tradição de pensamento que será aprofundada por </a:t>
            </a:r>
            <a:r>
              <a:rPr lang="pt-BR" sz="2400" dirty="0" err="1" smtClean="0"/>
              <a:t>Dilthey</a:t>
            </a:r>
            <a:r>
              <a:rPr lang="pt-BR" sz="2400" dirty="0" smtClean="0"/>
              <a:t>, Max Weber e atualmente está presente no debate do multiculturalismo.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8180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>
                <a:solidFill>
                  <a:schemeClr val="tx1"/>
                </a:solidFill>
              </a:rPr>
              <a:t>O pensamento de </a:t>
            </a:r>
            <a:r>
              <a:rPr lang="pt-BR" sz="3600" dirty="0" err="1">
                <a:solidFill>
                  <a:schemeClr val="tx1"/>
                </a:solidFill>
              </a:rPr>
              <a:t>Herder</a:t>
            </a:r>
            <a:r>
              <a:rPr lang="pt-BR" sz="3600" dirty="0">
                <a:solidFill>
                  <a:schemeClr val="tx1"/>
                </a:solidFill>
              </a:rPr>
              <a:t> pode ser localizado na encruzilhada do Iluminismo e do </a:t>
            </a:r>
            <a:r>
              <a:rPr lang="pt-BR" sz="3600" dirty="0" smtClean="0">
                <a:solidFill>
                  <a:schemeClr val="tx1"/>
                </a:solidFill>
              </a:rPr>
              <a:t>Romantismo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Johann </a:t>
            </a:r>
            <a:r>
              <a:rPr lang="pt-BR" dirty="0" err="1"/>
              <a:t>Gottfried</a:t>
            </a:r>
            <a:r>
              <a:rPr lang="pt-BR" dirty="0"/>
              <a:t> HERDER </a:t>
            </a:r>
            <a:r>
              <a:rPr lang="pt-BR" dirty="0" smtClean="0"/>
              <a:t>(</a:t>
            </a:r>
            <a:r>
              <a:rPr lang="pt-BR" dirty="0"/>
              <a:t>1744-1803</a:t>
            </a:r>
            <a:r>
              <a:rPr lang="pt-BR" dirty="0" smtClean="0"/>
              <a:t>).</a:t>
            </a:r>
          </a:p>
          <a:p>
            <a:pPr algn="just"/>
            <a:r>
              <a:rPr lang="pt-BR" dirty="0" smtClean="0"/>
              <a:t>Nasceu </a:t>
            </a:r>
            <a:r>
              <a:rPr lang="pt-BR" dirty="0"/>
              <a:t>em </a:t>
            </a:r>
            <a:r>
              <a:rPr lang="pt-BR" dirty="0" err="1"/>
              <a:t>Nohrungen</a:t>
            </a:r>
            <a:r>
              <a:rPr lang="pt-BR" dirty="0"/>
              <a:t> na Prússia Oriental. Cresceu em um círculo luterano e </a:t>
            </a:r>
            <a:r>
              <a:rPr lang="pt-BR" dirty="0" err="1"/>
              <a:t>freqüentou</a:t>
            </a:r>
            <a:r>
              <a:rPr lang="pt-BR" dirty="0"/>
              <a:t> a Universidade de </a:t>
            </a:r>
            <a:r>
              <a:rPr lang="pt-BR" dirty="0" err="1"/>
              <a:t>Könisberg</a:t>
            </a:r>
            <a:r>
              <a:rPr lang="pt-BR" dirty="0"/>
              <a:t>, onde assistiu as lições de Kant. Foi pastor, passou algum tempo na França e </a:t>
            </a:r>
            <a:r>
              <a:rPr lang="pt-BR" b="1" dirty="0"/>
              <a:t>conviveu com o escritor Goethe </a:t>
            </a:r>
            <a:r>
              <a:rPr lang="pt-BR" dirty="0"/>
              <a:t>(1749-1832 um dos líderes do movimento literário romântico alemão).</a:t>
            </a:r>
          </a:p>
        </p:txBody>
      </p:sp>
    </p:spTree>
    <p:extLst>
      <p:ext uri="{BB962C8B-B14F-4D97-AF65-F5344CB8AC3E}">
        <p14:creationId xmlns:p14="http://schemas.microsoft.com/office/powerpoint/2010/main" val="415073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ok">
  <a:themeElements>
    <a:clrScheme name="Book">
      <a:dk1>
        <a:sysClr val="windowText" lastClr="000000"/>
      </a:dk1>
      <a:lt1>
        <a:sysClr val="window" lastClr="FFFFFF"/>
      </a:lt1>
      <a:dk2>
        <a:srgbClr val="000082"/>
      </a:dk2>
      <a:lt2>
        <a:srgbClr val="F3F3FF"/>
      </a:lt2>
      <a:accent1>
        <a:srgbClr val="828200"/>
      </a:accent1>
      <a:accent2>
        <a:srgbClr val="1B582B"/>
      </a:accent2>
      <a:accent3>
        <a:srgbClr val="009FEC"/>
      </a:accent3>
      <a:accent4>
        <a:srgbClr val="00BDBD"/>
      </a:accent4>
      <a:accent5>
        <a:srgbClr val="7C5BAE"/>
      </a:accent5>
      <a:accent6>
        <a:srgbClr val="0055AA"/>
      </a:accent6>
      <a:hlink>
        <a:srgbClr val="FC9658"/>
      </a:hlink>
      <a:folHlink>
        <a:srgbClr val="E800E8"/>
      </a:folHlink>
    </a:clrScheme>
    <a:fontScheme name="Book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黑体"/>
        <a:font script="Hant" typeface="標楷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方正舒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oo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80000">
              <a:schemeClr val="phClr">
                <a:tint val="7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7200000" scaled="1"/>
        </a:gra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180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>
              <a:rot lat="0" lon="0" rev="0"/>
            </a:camera>
            <a:lightRig rig="morning" dir="bl"/>
          </a:scene3d>
          <a:sp3d extrusionH="222250" contourW="25400" prstMaterial="matte">
            <a:bevelT w="38100" h="38100" prst="softRound"/>
            <a:bevelB/>
            <a:extrusionClr>
              <a:srgbClr val="FF0000"/>
            </a:extrusionClr>
            <a:contourClr>
              <a:schemeClr val="accent3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soft" dir="bl">
              <a:rot lat="0" lon="0" rev="0"/>
            </a:lightRig>
          </a:scene3d>
          <a:sp3d prstMaterial="plastic">
            <a:bevelT w="381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80000">
              <a:schemeClr val="phClr">
                <a:tint val="9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180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9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Livro</Template>
  <TotalTime>458</TotalTime>
  <Words>1499</Words>
  <Application>Microsoft Office PowerPoint</Application>
  <PresentationFormat>Apresentação na tela (4:3)</PresentationFormat>
  <Paragraphs>69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Book</vt:lpstr>
      <vt:lpstr>    Teoria da História I  </vt:lpstr>
      <vt:lpstr>Historicismo (s): a história como disciplina autônoma - Herder</vt:lpstr>
      <vt:lpstr>O autor e a obra</vt:lpstr>
      <vt:lpstr>Bibliografia de apoio</vt:lpstr>
      <vt:lpstr>Problematização do tema</vt:lpstr>
      <vt:lpstr>Objetivo do texto</vt:lpstr>
      <vt:lpstr>Três orientações</vt:lpstr>
      <vt:lpstr>Importância da obra de HERDER</vt:lpstr>
      <vt:lpstr>O pensamento de Herder pode ser localizado na encruzilhada do Iluminismo e do Romantismo</vt:lpstr>
      <vt:lpstr>Herder se afastou de dois elementos constituintes do Iluminismo:</vt:lpstr>
      <vt:lpstr>No lugar de leis exclusivas da razão...</vt:lpstr>
      <vt:lpstr>Desenvolvimento</vt:lpstr>
      <vt:lpstr>O pensamento de Herder também influenciou o romantismo alemão.</vt:lpstr>
      <vt:lpstr>O Romantismo – contrapõe-se ao culto exacerbado da razão “desencantamento do mundo”</vt:lpstr>
      <vt:lpstr>Tradição e Inovação</vt:lpstr>
      <vt:lpstr>Temporalidade</vt:lpstr>
      <vt:lpstr>“A lei fundamental da História”</vt:lpstr>
      <vt:lpstr>Elementos que merecem destaque:</vt:lpstr>
      <vt:lpstr>Tensão entre o Universal e o Particular</vt:lpstr>
      <vt:lpstr>Imparcialidade e Transitoriedade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 Teoria da História I  </dc:title>
  <dc:creator>Karina Anhezini</dc:creator>
  <cp:lastModifiedBy>Karina Anhezini</cp:lastModifiedBy>
  <cp:revision>22</cp:revision>
  <dcterms:created xsi:type="dcterms:W3CDTF">2012-04-17T22:49:54Z</dcterms:created>
  <dcterms:modified xsi:type="dcterms:W3CDTF">2012-04-20T00:25:04Z</dcterms:modified>
</cp:coreProperties>
</file>